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466" r:id="rId3"/>
    <p:sldId id="467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270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  <p:sldId id="265" r:id="rId21"/>
    <p:sldId id="266" r:id="rId22"/>
    <p:sldId id="267" r:id="rId23"/>
    <p:sldId id="269" r:id="rId24"/>
    <p:sldId id="268" r:id="rId25"/>
    <p:sldId id="297" r:id="rId26"/>
    <p:sldId id="460" r:id="rId27"/>
    <p:sldId id="636" r:id="rId28"/>
    <p:sldId id="638" r:id="rId29"/>
    <p:sldId id="462" r:id="rId30"/>
    <p:sldId id="642" r:id="rId31"/>
    <p:sldId id="643" r:id="rId32"/>
    <p:sldId id="644" r:id="rId33"/>
    <p:sldId id="654" r:id="rId34"/>
    <p:sldId id="645" r:id="rId35"/>
    <p:sldId id="652" r:id="rId36"/>
    <p:sldId id="655" r:id="rId37"/>
    <p:sldId id="656" r:id="rId38"/>
    <p:sldId id="657" r:id="rId39"/>
    <p:sldId id="662" r:id="rId40"/>
    <p:sldId id="663" r:id="rId41"/>
    <p:sldId id="664" r:id="rId42"/>
    <p:sldId id="650" r:id="rId43"/>
    <p:sldId id="651" r:id="rId44"/>
    <p:sldId id="647" r:id="rId45"/>
    <p:sldId id="648" r:id="rId46"/>
    <p:sldId id="461" r:id="rId47"/>
    <p:sldId id="639" r:id="rId48"/>
    <p:sldId id="640" r:id="rId49"/>
    <p:sldId id="641" r:id="rId50"/>
    <p:sldId id="653" r:id="rId51"/>
    <p:sldId id="463" r:id="rId52"/>
    <p:sldId id="310" r:id="rId53"/>
    <p:sldId id="311" r:id="rId54"/>
    <p:sldId id="312" r:id="rId55"/>
    <p:sldId id="313" r:id="rId56"/>
    <p:sldId id="314" r:id="rId57"/>
    <p:sldId id="317" r:id="rId58"/>
    <p:sldId id="315" r:id="rId59"/>
    <p:sldId id="322" r:id="rId60"/>
    <p:sldId id="323" r:id="rId61"/>
    <p:sldId id="325" r:id="rId62"/>
    <p:sldId id="327" r:id="rId63"/>
    <p:sldId id="330" r:id="rId64"/>
    <p:sldId id="331" r:id="rId65"/>
    <p:sldId id="332" r:id="rId66"/>
    <p:sldId id="400" r:id="rId67"/>
    <p:sldId id="399" r:id="rId68"/>
    <p:sldId id="401" r:id="rId69"/>
    <p:sldId id="402" r:id="rId70"/>
    <p:sldId id="403" r:id="rId71"/>
    <p:sldId id="821" r:id="rId72"/>
    <p:sldId id="822" r:id="rId73"/>
    <p:sldId id="823" r:id="rId74"/>
    <p:sldId id="824" r:id="rId75"/>
    <p:sldId id="825" r:id="rId76"/>
    <p:sldId id="826" r:id="rId77"/>
    <p:sldId id="321" r:id="rId78"/>
    <p:sldId id="430" r:id="rId79"/>
    <p:sldId id="431" r:id="rId80"/>
    <p:sldId id="433" r:id="rId81"/>
    <p:sldId id="572" r:id="rId82"/>
    <p:sldId id="432" r:id="rId83"/>
    <p:sldId id="574" r:id="rId84"/>
    <p:sldId id="434" r:id="rId85"/>
    <p:sldId id="436" r:id="rId86"/>
    <p:sldId id="435" r:id="rId87"/>
    <p:sldId id="438" r:id="rId88"/>
    <p:sldId id="439" r:id="rId89"/>
    <p:sldId id="440" r:id="rId90"/>
    <p:sldId id="441" r:id="rId91"/>
    <p:sldId id="437" r:id="rId92"/>
    <p:sldId id="442" r:id="rId93"/>
    <p:sldId id="443" r:id="rId94"/>
    <p:sldId id="444" r:id="rId95"/>
    <p:sldId id="445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49" r:id="rId108"/>
    <p:sldId id="481" r:id="rId109"/>
    <p:sldId id="483" r:id="rId110"/>
    <p:sldId id="482" r:id="rId111"/>
    <p:sldId id="485" r:id="rId112"/>
    <p:sldId id="464" r:id="rId113"/>
    <p:sldId id="484" r:id="rId114"/>
    <p:sldId id="486" r:id="rId115"/>
    <p:sldId id="487" r:id="rId116"/>
    <p:sldId id="489" r:id="rId117"/>
    <p:sldId id="491" r:id="rId118"/>
    <p:sldId id="490" r:id="rId119"/>
    <p:sldId id="488" r:id="rId120"/>
    <p:sldId id="492" r:id="rId121"/>
    <p:sldId id="566" r:id="rId122"/>
    <p:sldId id="565" r:id="rId123"/>
    <p:sldId id="567" r:id="rId124"/>
    <p:sldId id="568" r:id="rId125"/>
    <p:sldId id="569" r:id="rId126"/>
    <p:sldId id="570" r:id="rId127"/>
    <p:sldId id="468" r:id="rId128"/>
    <p:sldId id="469" r:id="rId129"/>
    <p:sldId id="470" r:id="rId130"/>
    <p:sldId id="471" r:id="rId131"/>
    <p:sldId id="472" r:id="rId132"/>
    <p:sldId id="473" r:id="rId133"/>
    <p:sldId id="474" r:id="rId134"/>
    <p:sldId id="475" r:id="rId135"/>
    <p:sldId id="476" r:id="rId136"/>
    <p:sldId id="477" r:id="rId137"/>
    <p:sldId id="478" r:id="rId138"/>
    <p:sldId id="479" r:id="rId139"/>
    <p:sldId id="480" r:id="rId140"/>
    <p:sldId id="672" r:id="rId141"/>
    <p:sldId id="673" r:id="rId142"/>
    <p:sldId id="318" r:id="rId143"/>
    <p:sldId id="660" r:id="rId144"/>
    <p:sldId id="803" r:id="rId145"/>
    <p:sldId id="804" r:id="rId146"/>
    <p:sldId id="805" r:id="rId147"/>
    <p:sldId id="806" r:id="rId148"/>
    <p:sldId id="571" r:id="rId149"/>
    <p:sldId id="809" r:id="rId150"/>
    <p:sldId id="810" r:id="rId151"/>
    <p:sldId id="812" r:id="rId152"/>
    <p:sldId id="829" r:id="rId153"/>
    <p:sldId id="832" r:id="rId154"/>
    <p:sldId id="830" r:id="rId155"/>
    <p:sldId id="827" r:id="rId156"/>
    <p:sldId id="828" r:id="rId157"/>
    <p:sldId id="833" r:id="rId158"/>
    <p:sldId id="834" r:id="rId159"/>
    <p:sldId id="835" r:id="rId160"/>
    <p:sldId id="836" r:id="rId161"/>
    <p:sldId id="837" r:id="rId162"/>
    <p:sldId id="838" r:id="rId163"/>
    <p:sldId id="811" r:id="rId164"/>
    <p:sldId id="840" r:id="rId165"/>
    <p:sldId id="841" r:id="rId166"/>
    <p:sldId id="842" r:id="rId167"/>
    <p:sldId id="808" r:id="rId168"/>
    <p:sldId id="446" r:id="rId169"/>
    <p:sldId id="843" r:id="rId170"/>
    <p:sldId id="465" r:id="rId17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106" y="-9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19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4202"/>
            <a:ext cx="9144000" cy="2187001"/>
          </a:xfrm>
        </p:spPr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lstStyle/>
          <a:p>
            <a:r>
              <a:rPr lang="en-US" dirty="0">
                <a:sym typeface="+mn-ea"/>
              </a:rPr>
              <a:t>by </a:t>
            </a:r>
            <a:r>
              <a:rPr lang="zh-CN" altLang="en-US" dirty="0">
                <a:sym typeface="+mn-ea"/>
              </a:rPr>
              <a:t>彭于斌（</a:t>
            </a:r>
            <a:r>
              <a:rPr lang="en-US" altLang="zh-CN" dirty="0">
                <a:sym typeface="+mn-ea"/>
              </a:rPr>
              <a:t>@</a:t>
            </a:r>
            <a:r>
              <a:rPr lang="en-US" altLang="zh-CN" dirty="0" err="1">
                <a:sym typeface="+mn-ea"/>
              </a:rPr>
              <a:t>archibate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往期录播：https://www.bilibili.com/video/BV1fa411r7zp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课程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和代码：https://github.com/parallel101/course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65" y="949960"/>
            <a:ext cx="5444490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95" y="565150"/>
            <a:ext cx="2268220" cy="2550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30750" y="806450"/>
            <a:ext cx="0" cy="2105660"/>
          </a:xfrm>
          <a:prstGeom prst="line">
            <a:avLst/>
          </a:prstGeom>
          <a:ln w="349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</a:p>
          <a:p>
            <a:r>
              <a:rPr lang="zh-CN" altLang="en-US">
                <a:sym typeface="+mn-ea"/>
              </a:rPr>
              <a:t>然而某些专利公司的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</a:t>
            </a:r>
            <a:r>
              <a:rPr lang="zh-CN" altLang="en-US"/>
              <a:t>可以用于打印变量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结论：除非确实需要列表，建议始终在你不确定的地方加上引号，例如：</a:t>
            </a:r>
          </a:p>
          <a:p>
            <a:r>
              <a:rPr lang="en-US" altLang="zh-CN"/>
              <a:t>set(sources “main.cpp” “mylib.cpp” “C:/Program Files/a.cpp”)</a:t>
            </a:r>
          </a:p>
          <a:p>
            <a:r>
              <a:rPr lang="en-US" altLang="zh-CN"/>
              <a:t>message(“${sources}”)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大法好”。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build/CMakeCache.txt </a:t>
            </a:r>
            <a:r>
              <a:rPr lang="zh-CN" altLang="en-US"/>
              <a:t>的内容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设置缓存变量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https://www.cnblogs.com/Braveliu/p/15614013.html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</a:p>
          <a:p>
            <a:r>
              <a:rPr lang="zh-CN" altLang="en-US"/>
              <a:t>等价于：</a:t>
            </a:r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lstStyle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绕开缓存的方法：使用普通变量，但仅当没有定义时设定为默认值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根据不同的操作系统，把宏定义成不同的值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使用生成器表达式，简化成一条指令</a:t>
            </a:r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</a:p>
          <a:p>
            <a:pPr algn="l"/>
            <a:r>
              <a:rPr lang="zh-CN" altLang="en-US"/>
              <a:t>其他平台上则表现为空字符串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生成器表达式：如需多个平台可以用逗号分割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也可以用生成器表达式判断编译器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生成器表达式也可以做复杂的逻辑判断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从命令行参数指定编译器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github.com/</a:t>
            </a:r>
            <a:r>
              <a:rPr lang="en-US" dirty="0" err="1"/>
              <a:t>archibate</a:t>
            </a:r>
            <a:r>
              <a:rPr lang="en-US" dirty="0"/>
              <a:t>/</a:t>
            </a:r>
            <a:r>
              <a:rPr lang="en-US" dirty="0" err="1"/>
              <a:t>vimrc</a:t>
            </a:r>
            <a:endParaRPr 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 </a:t>
            </a:r>
            <a:r>
              <a:rPr lang="zh-CN" altLang="en-US"/>
              <a:t>类型的值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</a:p>
          <a:p>
            <a:r>
              <a:rPr lang="zh-CN" altLang="en-US">
                <a:sym typeface="+mn-ea"/>
              </a:rPr>
              <a:t>https://cmake.org/cmake/help/v3.7/command/if.html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</a:p>
          <a:p>
            <a:r>
              <a:rPr lang="zh-CN" altLang="en-US"/>
              <a:t>否则保持原来字符串不变。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初学者如果搞不明白，可以把所有不确定的地方都套上一层引号，</a:t>
            </a:r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父模块里定义的变量，会传递给子模块。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如果有多个源文件呢？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变量的传播规则：子不传给父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如果父模块里本来就定义了同名变量，则离开子模块后仍保持父模块原来设置的值。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除了父子模块之外还有哪些是带独立作用域的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</a:p>
          <a:p>
            <a:r>
              <a:rPr lang="zh-CN" altLang="en-US"/>
              <a:t>https://blog.csdn.net/Calvin_zhou/article/details/104060927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</a:p>
          <a:p>
            <a:r>
              <a:rPr lang="zh-CN" altLang="en-US"/>
              <a:t>缓存变量和环境变量是不论父子模块都共用的，没有作用域一说。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逐个添加即可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</a:p>
          <a:p>
            <a:r>
              <a:rPr lang="zh-CN" altLang="en-US">
                <a:sym typeface="+mn-ea"/>
              </a:rPr>
              <a:t>同理还可以用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if (DEFINED CACHE{x}) </a:t>
            </a:r>
            <a:r>
              <a:rPr lang="zh-CN" altLang="en-US">
                <a:sym typeface="+mn-ea"/>
              </a:rPr>
              <a:t>判断是否存在这个缓存变量，但是</a:t>
            </a:r>
            <a:r>
              <a:rPr lang="en-US" altLang="zh-CN">
                <a:sym typeface="+mn-ea"/>
              </a:rPr>
              <a:t> set(CACHE{x} ...) </a:t>
            </a:r>
            <a:r>
              <a:rPr lang="zh-CN" altLang="en-US">
                <a:sym typeface="+mn-ea"/>
              </a:rPr>
              <a:t>就不行。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用法：把</a:t>
            </a:r>
            <a:r>
              <a:rPr lang="en-US" altLang="zh-CN"/>
              <a:t> gcc -c main.cpp -o main </a:t>
            </a:r>
            <a:r>
              <a:rPr lang="zh-CN" altLang="en-US"/>
              <a:t>换成</a:t>
            </a:r>
            <a:r>
              <a:rPr lang="en-US" altLang="zh-CN"/>
              <a:t> ccache gcc -c main.cpp -o main </a:t>
            </a:r>
            <a:r>
              <a:rPr lang="zh-CN" altLang="en-US"/>
              <a:t>即可</a:t>
            </a:r>
          </a:p>
          <a:p>
            <a:r>
              <a:rPr lang="zh-CN" altLang="en-US"/>
              <a:t>在</a:t>
            </a:r>
            <a:r>
              <a:rPr lang="en-US" altLang="zh-CN"/>
              <a:t> CMake </a:t>
            </a:r>
            <a:r>
              <a:rPr lang="zh-CN" altLang="en-US"/>
              <a:t>中可以这样来启用</a:t>
            </a:r>
            <a:r>
              <a:rPr lang="en-US" altLang="zh-CN"/>
              <a:t> ccache</a:t>
            </a:r>
            <a:r>
              <a:rPr lang="zh-CN" altLang="en-US"/>
              <a:t>（就是给每个编译和链接命令前面加上</a:t>
            </a:r>
            <a:r>
              <a:rPr lang="en-US" altLang="zh-CN"/>
              <a:t> ccache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CCache </a:t>
            </a:r>
            <a:r>
              <a:rPr lang="zh-CN" altLang="en-US"/>
              <a:t>官方网站：</a:t>
            </a:r>
            <a:r>
              <a:rPr lang="en-US"/>
              <a:t>https://ccache.dev/</a:t>
            </a:r>
            <a:r>
              <a:rPr lang="zh-CN" altLang="en-US"/>
              <a:t>（不过好像不支持</a:t>
            </a:r>
            <a:r>
              <a:rPr lang="en-US" altLang="zh-CN"/>
              <a:t> MSVC </a:t>
            </a:r>
            <a:r>
              <a:rPr lang="zh-CN" altLang="en-US"/>
              <a:t>的样子</a:t>
            </a:r>
            <a:r>
              <a:rPr lang="en-US" altLang="zh-CN"/>
              <a:t>……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使用变量来存储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如果源码放在子文件夹里怎么办？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必须把路径名和后缀名的排列组合全部写出来吗？感觉好麻烦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lstStyle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各种构建模式在编译器选项上的区别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30515" y="4351245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现代</a:t>
            </a:r>
            <a:r>
              <a:rPr lang="en-US" altLang="zh-CN" dirty="0" err="1" smtClean="0"/>
              <a:t>target_link_libraries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的应用：会自动将头文件、定义、其他库</a:t>
            </a:r>
            <a:endParaRPr lang="en-US" altLang="zh-CN" dirty="0" smtClean="0"/>
          </a:p>
          <a:p>
            <a:r>
              <a:rPr lang="zh-CN" altLang="en-US" dirty="0"/>
              <a:t>传播给</a:t>
            </a:r>
            <a:r>
              <a:rPr lang="zh-CN" altLang="en-US" dirty="0" smtClean="0"/>
              <a:t>你，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和子模块的关系：</a:t>
            </a:r>
            <a:r>
              <a:rPr lang="en-US" altLang="zh-CN" dirty="0" err="1"/>
              <a:t>PROJECT_x_DIR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CMAKE_CURRENT_x_DIR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dirty="0" smtClean="0"/>
              <a:t>区别，区别在于和子模块之间的关系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4" y="3289189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dirty="0">
                <a:sym typeface="+mn-ea"/>
              </a:rPr>
              <a:t>PROJECT_SOURCE_DIR </a:t>
            </a:r>
            <a:r>
              <a:rPr lang="zh-CN" altLang="en-US" dirty="0">
                <a:sym typeface="+mn-ea"/>
              </a:rPr>
              <a:t>表示最近一次调用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CMakeLists.txt </a:t>
            </a:r>
            <a:r>
              <a:rPr lang="zh-CN" altLang="en-US" dirty="0">
                <a:sym typeface="+mn-ea"/>
              </a:rPr>
              <a:t>所在的源码目录。</a:t>
            </a:r>
          </a:p>
          <a:p>
            <a:pPr algn="l"/>
            <a:r>
              <a:rPr lang="en-US" dirty="0"/>
              <a:t>CMAKE_CURRENT_SOURCE_DIR </a:t>
            </a:r>
            <a:r>
              <a:rPr lang="zh-CN" altLang="en-US" dirty="0"/>
              <a:t>表示当前</a:t>
            </a:r>
            <a:r>
              <a:rPr lang="en-US" altLang="zh-CN" dirty="0"/>
              <a:t> CMakeLists.txt </a:t>
            </a:r>
            <a:r>
              <a:rPr lang="zh-CN" altLang="en-US" dirty="0"/>
              <a:t>所在的源码目录。</a:t>
            </a:r>
          </a:p>
          <a:p>
            <a:pPr algn="l"/>
            <a:r>
              <a:rPr lang="en-US" altLang="zh-CN" dirty="0"/>
              <a:t>CMAKE_SOURCE_DIR </a:t>
            </a:r>
            <a:r>
              <a:rPr lang="zh-CN" altLang="en-US" dirty="0"/>
              <a:t>表示最为外层</a:t>
            </a:r>
            <a:r>
              <a:rPr lang="en-US" altLang="zh-CN" dirty="0"/>
              <a:t> CMakeLists.txt </a:t>
            </a:r>
            <a:r>
              <a:rPr lang="zh-CN" altLang="en-US" dirty="0"/>
              <a:t>的源码</a:t>
            </a:r>
            <a:r>
              <a:rPr lang="zh-CN" altLang="en-US" dirty="0">
                <a:sym typeface="+mn-ea"/>
              </a:rPr>
              <a:t>根</a:t>
            </a:r>
            <a:r>
              <a:rPr lang="zh-CN" altLang="en-US" dirty="0"/>
              <a:t>目录。</a:t>
            </a:r>
          </a:p>
          <a:p>
            <a:pPr algn="l"/>
            <a:r>
              <a:rPr lang="zh-CN" altLang="en-US" dirty="0"/>
              <a:t>利用</a:t>
            </a:r>
            <a:r>
              <a:rPr lang="en-US" altLang="zh-CN" dirty="0"/>
              <a:t> PROJECT_SOURCE_DIR </a:t>
            </a:r>
            <a:r>
              <a:rPr lang="zh-CN" altLang="en-US" dirty="0"/>
              <a:t>可以实现从子模块里直接获得项目最外层目录的路径。</a:t>
            </a:r>
          </a:p>
          <a:p>
            <a:pPr algn="l"/>
            <a:r>
              <a:rPr lang="zh-CN" altLang="en-US" dirty="0"/>
              <a:t>不建议用</a:t>
            </a:r>
            <a:r>
              <a:rPr lang="en-US" altLang="zh-CN" dirty="0"/>
              <a:t> CMAKE_SOURCE_DIR</a:t>
            </a:r>
            <a:r>
              <a:rPr lang="zh-CN" altLang="en-US" dirty="0"/>
              <a:t>，那样会让你的项目无法被人作为子模块使用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最最最外层的项目目录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其他相关变量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PROJECT_SOURCE_DIR</a:t>
            </a:r>
            <a:r>
              <a:rPr lang="zh-CN" altLang="en-US" dirty="0">
                <a:sym typeface="+mn-ea"/>
              </a:rPr>
              <a:t>：当前项目源码路径（存放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PROJECT_BINARY_DIR</a:t>
            </a:r>
            <a:r>
              <a:rPr lang="zh-CN" altLang="en-US" dirty="0">
                <a:sym typeface="+mn-ea"/>
              </a:rPr>
              <a:t>：当前项目输出路径（存放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CMAKE_SOURCE_DIR</a:t>
            </a:r>
            <a:r>
              <a:rPr lang="zh-CN" altLang="en-US" dirty="0">
                <a:sym typeface="+mn-ea"/>
              </a:rPr>
              <a:t>：根项目源码路径（存放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CMAKE_BINARY_DIR</a:t>
            </a:r>
            <a:r>
              <a:rPr lang="zh-CN" altLang="en-US" dirty="0">
                <a:sym typeface="+mn-ea"/>
              </a:rPr>
              <a:t>：根项目输出路径（存放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PROJECT_IS_TOP_LEVEL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BOOL</a:t>
            </a:r>
            <a:r>
              <a:rPr lang="zh-CN" altLang="en-US" dirty="0">
                <a:sym typeface="+mn-ea"/>
              </a:rPr>
              <a:t>类型，表示当前项目是否是（最顶层的）根</a:t>
            </a:r>
            <a:r>
              <a:rPr lang="zh-CN" altLang="en-US" dirty="0" smtClean="0">
                <a:sym typeface="+mn-ea"/>
              </a:rPr>
              <a:t>项目。哦按段自己是否被当成一个子模块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PROJECT_NAME</a:t>
            </a:r>
            <a:r>
              <a:rPr lang="zh-CN" altLang="en-US" dirty="0">
                <a:sym typeface="+mn-ea"/>
              </a:rPr>
              <a:t>：当前项目名</a:t>
            </a:r>
          </a:p>
          <a:p>
            <a:r>
              <a:rPr lang="en-US" altLang="zh-CN" dirty="0">
                <a:sym typeface="+mn-ea"/>
              </a:rPr>
              <a:t>CMAKE_PROJECT_NAME</a:t>
            </a:r>
            <a:r>
              <a:rPr lang="zh-CN" altLang="en-US" dirty="0">
                <a:sym typeface="+mn-ea"/>
              </a:rPr>
              <a:t>：根项目的项目名</a:t>
            </a:r>
          </a:p>
          <a:p>
            <a:r>
              <a:rPr lang="zh-CN" altLang="en-US" dirty="0">
                <a:sym typeface="+mn-ea"/>
              </a:rPr>
              <a:t>详见：https://cmake.org/cmake/help/latest/command/project.html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...)  </a:t>
            </a:r>
            <a:r>
              <a:rPr lang="zh-CN" altLang="en-US"/>
              <a:t>指定了该项目使用了哪些编程语言。</a:t>
            </a:r>
          </a:p>
          <a:p>
            <a:r>
              <a:rPr lang="zh-CN" altLang="en-US"/>
              <a:t>目前支持的语言包括：</a:t>
            </a:r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https://cmake.org/cmake/help/latest/command/project.html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设置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标准：</a:t>
            </a:r>
            <a:r>
              <a:rPr lang="en-US" altLang="zh-CN" dirty="0">
                <a:sym typeface="+mn-ea"/>
              </a:rPr>
              <a:t>CMAKE_CXX_STANDARD </a:t>
            </a:r>
            <a:r>
              <a:rPr lang="zh-CN" altLang="en-US" dirty="0">
                <a:sym typeface="+mn-ea"/>
              </a:rPr>
              <a:t>变量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CMAKE_CXX_EXTENSIONS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BOOL </a:t>
            </a:r>
            <a:r>
              <a:rPr lang="zh-CN" altLang="en-US" dirty="0">
                <a:sym typeface="+mn-ea"/>
              </a:rPr>
              <a:t>类型，默认为</a:t>
            </a:r>
            <a:r>
              <a:rPr lang="en-US" altLang="zh-CN" dirty="0">
                <a:sym typeface="+mn-ea"/>
              </a:rPr>
              <a:t> ON</a:t>
            </a:r>
            <a:r>
              <a:rPr lang="zh-CN" altLang="en-US" dirty="0">
                <a:sym typeface="+mn-ea"/>
              </a:rPr>
              <a:t>。设为</a:t>
            </a:r>
            <a:r>
              <a:rPr lang="en-US" altLang="zh-CN" dirty="0">
                <a:sym typeface="+mn-ea"/>
              </a:rPr>
              <a:t> ON </a:t>
            </a:r>
            <a:r>
              <a:rPr lang="zh-CN" altLang="en-US" dirty="0">
                <a:sym typeface="+mn-ea"/>
              </a:rPr>
              <a:t>表示启用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特有的一些扩展功能；</a:t>
            </a:r>
            <a:r>
              <a:rPr lang="en-US" altLang="zh-CN" dirty="0">
                <a:sym typeface="+mn-ea"/>
              </a:rPr>
              <a:t>OFF </a:t>
            </a:r>
            <a:r>
              <a:rPr lang="zh-CN" altLang="en-US" dirty="0">
                <a:sym typeface="+mn-ea"/>
              </a:rPr>
              <a:t>则关闭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的扩展功能，只使用标准的</a:t>
            </a:r>
            <a:r>
              <a:rPr lang="en-US" altLang="zh-CN" dirty="0">
                <a:sym typeface="+mn-ea"/>
              </a:rPr>
              <a:t> C++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r>
              <a:rPr lang="en-US" altLang="zh-CN" dirty="0">
                <a:sym typeface="+mn-ea"/>
              </a:rPr>
              <a:t>g</a:t>
            </a:r>
            <a:r>
              <a:rPr lang="en-US" altLang="zh-CN" dirty="0" smtClean="0">
                <a:sym typeface="+mn-ea"/>
              </a:rPr>
              <a:t>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</a:t>
            </a:r>
            <a:r>
              <a:rPr lang="en-US" altLang="zh-CN" dirty="0" err="1" smtClean="0">
                <a:sym typeface="+mn-ea"/>
              </a:rPr>
              <a:t>c++</a:t>
            </a:r>
            <a:r>
              <a:rPr lang="en-US" altLang="zh-CN" dirty="0" smtClean="0">
                <a:sym typeface="+mn-ea"/>
              </a:rPr>
              <a:t>17</a:t>
            </a:r>
            <a:r>
              <a:rPr lang="zh-CN" altLang="en-US" dirty="0" smtClean="0">
                <a:sym typeface="+mn-ea"/>
              </a:rPr>
              <a:t>，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g++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=gun++17</a:t>
            </a:r>
            <a:r>
              <a:rPr lang="zh-CN" altLang="en-US" dirty="0" smtClean="0">
                <a:sym typeface="+mn-ea"/>
              </a:rPr>
              <a:t>，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夹带了一些私货，若只用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的话，使用其特性，则可以设置为</a:t>
            </a:r>
            <a:r>
              <a:rPr lang="en-US" altLang="zh-CN" dirty="0" smtClean="0">
                <a:sym typeface="+mn-ea"/>
              </a:rPr>
              <a:t>ON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要兼容其他编译器（如</a:t>
            </a:r>
            <a:r>
              <a:rPr lang="en-US" altLang="zh-CN" dirty="0">
                <a:sym typeface="+mn-ea"/>
              </a:rPr>
              <a:t> MSVC</a:t>
            </a:r>
            <a:r>
              <a:rPr lang="zh-CN" altLang="en-US" dirty="0">
                <a:sym typeface="+mn-ea"/>
              </a:rPr>
              <a:t>）的项目，都会设为</a:t>
            </a:r>
            <a:r>
              <a:rPr lang="en-US" altLang="zh-CN" dirty="0">
                <a:sym typeface="+mn-ea"/>
              </a:rPr>
              <a:t> OFF </a:t>
            </a:r>
            <a:r>
              <a:rPr lang="zh-CN" altLang="en-US" dirty="0">
                <a:sym typeface="+mn-ea"/>
              </a:rPr>
              <a:t>防止不小心用了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才有的特性。</a:t>
            </a:r>
          </a:p>
          <a:p>
            <a:r>
              <a:rPr lang="zh-CN" altLang="en-US" dirty="0">
                <a:sym typeface="+mn-ea"/>
              </a:rPr>
              <a:t>此外，最好是在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指令前设置</a:t>
            </a:r>
            <a:r>
              <a:rPr lang="en-US" altLang="zh-CN" dirty="0">
                <a:sym typeface="+mn-ea"/>
              </a:rPr>
              <a:t> CMAKE_CXX_STANDARD </a:t>
            </a:r>
            <a:r>
              <a:rPr lang="zh-CN" altLang="en-US" dirty="0">
                <a:sym typeface="+mn-ea"/>
              </a:rPr>
              <a:t>这一系列变量，这样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函数里对编译器进行一些检测，看看他能不能支持</a:t>
            </a:r>
            <a:r>
              <a:rPr lang="en-US" altLang="zh-CN" dirty="0">
                <a:sym typeface="+mn-ea"/>
              </a:rPr>
              <a:t> C++17 </a:t>
            </a:r>
            <a:r>
              <a:rPr lang="zh-CN" altLang="en-US" dirty="0">
                <a:sym typeface="+mn-ea"/>
              </a:rPr>
              <a:t>的特性。</a:t>
            </a:r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请勿直接修改</a:t>
            </a:r>
            <a:r>
              <a:rPr lang="en-US" altLang="zh-CN" dirty="0"/>
              <a:t> CMAKE_CXX_FLAGS </a:t>
            </a:r>
            <a:r>
              <a:rPr lang="zh-CN" altLang="en-US" dirty="0"/>
              <a:t>来添加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</a:t>
            </a:r>
            <a:r>
              <a:rPr lang="zh-CN" altLang="en-US" dirty="0"/>
              <a:t>（你在百度</a:t>
            </a:r>
            <a:r>
              <a:rPr lang="en-US" altLang="zh-CN" dirty="0"/>
              <a:t> CSDN </a:t>
            </a:r>
            <a:r>
              <a:rPr lang="zh-CN" altLang="en-US" dirty="0"/>
              <a:t>学到的用法）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请使用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帮你封装好的</a:t>
            </a:r>
            <a:r>
              <a:rPr lang="en-US" altLang="zh-CN" dirty="0"/>
              <a:t> CMAKE_CXX_STANDARD</a:t>
            </a:r>
            <a:r>
              <a:rPr lang="zh-CN" altLang="en-US" dirty="0"/>
              <a:t>（从业人员告诉你的正确用法）。</a:t>
            </a:r>
          </a:p>
          <a:p>
            <a:r>
              <a:rPr lang="zh-CN" altLang="en-US" dirty="0"/>
              <a:t>为什么百度不对：你</a:t>
            </a:r>
            <a:r>
              <a:rPr lang="en-US" altLang="zh-CN" dirty="0"/>
              <a:t> GCC </a:t>
            </a:r>
            <a:r>
              <a:rPr lang="zh-CN" altLang="en-US" dirty="0"/>
              <a:t>用户手动指定了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可以使用），</a:t>
            </a:r>
            <a:r>
              <a:rPr lang="zh-CN" altLang="en-US" dirty="0"/>
              <a:t>让</a:t>
            </a:r>
            <a:r>
              <a:rPr lang="en-US" altLang="zh-CN" dirty="0"/>
              <a:t> MSVC </a:t>
            </a:r>
            <a:r>
              <a:rPr lang="zh-CN" altLang="en-US" dirty="0"/>
              <a:t>的用户怎么办？</a:t>
            </a:r>
          </a:p>
          <a:p>
            <a:r>
              <a:rPr lang="zh-CN" altLang="en-US" dirty="0"/>
              <a:t>此外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已经自动根据</a:t>
            </a:r>
            <a:r>
              <a:rPr lang="en-US" altLang="zh-CN" dirty="0"/>
              <a:t> CMAKE_CXX_STANDARD </a:t>
            </a:r>
            <a:r>
              <a:rPr lang="zh-CN" altLang="en-US" dirty="0"/>
              <a:t>的默认值</a:t>
            </a:r>
            <a:r>
              <a:rPr lang="en-US" altLang="zh-CN" dirty="0"/>
              <a:t> 11 </a:t>
            </a:r>
            <a:r>
              <a:rPr lang="zh-CN" altLang="en-US" dirty="0"/>
              <a:t>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11 </a:t>
            </a:r>
            <a:r>
              <a:rPr lang="zh-CN" altLang="en-US" dirty="0"/>
              <a:t>选项了，你再添加个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 </a:t>
            </a:r>
            <a:r>
              <a:rPr lang="zh-CN" altLang="en-US" dirty="0"/>
              <a:t>选项不就冲突了吗？所以请用</a:t>
            </a:r>
            <a:r>
              <a:rPr lang="en-US" altLang="zh-CN" dirty="0"/>
              <a:t> CMAKE_CXX_STANDARD</a:t>
            </a:r>
            <a:r>
              <a:rPr lang="zh-CN" altLang="en-US" dirty="0"/>
              <a:t>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项目名的另一大作用：会设置另外</a:t>
            </a:r>
            <a:r>
              <a:rPr lang="en-US" altLang="zh-CN" dirty="0"/>
              <a:t> &lt;</a:t>
            </a:r>
            <a:r>
              <a:rPr lang="zh-CN" altLang="en-US" dirty="0"/>
              <a:t>项目名</a:t>
            </a:r>
            <a:r>
              <a:rPr lang="en-US" altLang="zh-CN" dirty="0"/>
              <a:t>&gt;_SOURCE_DIR </a:t>
            </a:r>
            <a:r>
              <a:rPr lang="zh-CN" altLang="en-US" dirty="0"/>
              <a:t>等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如果有很多项目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，则可以用类似</a:t>
            </a:r>
            <a:r>
              <a:rPr lang="en-US" altLang="zh-CN" dirty="0" err="1" smtClean="0"/>
              <a:t>hellocmake_SOURCE_DIR</a:t>
            </a:r>
            <a:r>
              <a:rPr lang="zh-CN" altLang="en-US" dirty="0" smtClean="0"/>
              <a:t>等这样的，在当前目录下，与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是完全一致的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66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假如你写的</a:t>
            </a:r>
            <a:r>
              <a:rPr lang="en-US" altLang="zh-CN" dirty="0"/>
              <a:t> CMakeLists.txt </a:t>
            </a:r>
            <a:r>
              <a:rPr lang="zh-CN" altLang="en-US" dirty="0"/>
              <a:t>包含了</a:t>
            </a:r>
            <a:r>
              <a:rPr lang="en-US" altLang="zh-CN" dirty="0"/>
              <a:t> 3.15 </a:t>
            </a:r>
            <a:r>
              <a:rPr lang="zh-CN" altLang="en-US" dirty="0"/>
              <a:t>版本才有的特性，</a:t>
            </a:r>
          </a:p>
          <a:p>
            <a:pPr algn="l"/>
            <a:r>
              <a:rPr lang="zh-CN" altLang="en-US" dirty="0"/>
              <a:t>如果用户在老版本上使用，就会出现各种奇怪的错误。</a:t>
            </a:r>
          </a:p>
          <a:p>
            <a:pPr algn="l"/>
            <a:r>
              <a:rPr lang="zh-CN" altLang="en-US" dirty="0"/>
              <a:t>因此最好在第一行加个</a:t>
            </a:r>
            <a:r>
              <a:rPr lang="en-US" altLang="zh-CN" dirty="0"/>
              <a:t> </a:t>
            </a:r>
            <a:r>
              <a:rPr lang="en-US" altLang="zh-CN" dirty="0" err="1"/>
              <a:t>cmake_minimum_required</a:t>
            </a:r>
            <a:r>
              <a:rPr lang="en-US" altLang="zh-CN" dirty="0"/>
              <a:t>(VERSION 3.15)</a:t>
            </a:r>
          </a:p>
          <a:p>
            <a:pPr algn="l"/>
            <a:r>
              <a:rPr lang="zh-CN" altLang="en-US" dirty="0"/>
              <a:t>表示本</a:t>
            </a:r>
            <a:r>
              <a:rPr lang="en-US" altLang="zh-CN" dirty="0"/>
              <a:t> CMakeLists.txt </a:t>
            </a:r>
            <a:r>
              <a:rPr lang="zh-CN" altLang="en-US" dirty="0"/>
              <a:t>至少需要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</a:t>
            </a:r>
            <a:r>
              <a:rPr lang="en-US" altLang="zh-CN" dirty="0"/>
              <a:t> 3.15 </a:t>
            </a:r>
            <a:r>
              <a:rPr lang="zh-CN" altLang="en-US" dirty="0"/>
              <a:t>以上才能运行。</a:t>
            </a:r>
          </a:p>
          <a:p>
            <a:pPr algn="l"/>
            <a:r>
              <a:rPr lang="zh-CN" altLang="en-US" dirty="0"/>
              <a:t>如果用户的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版本小于</a:t>
            </a:r>
            <a:r>
              <a:rPr lang="en-US" altLang="zh-CN" dirty="0"/>
              <a:t> 3.15</a:t>
            </a:r>
            <a:r>
              <a:rPr lang="zh-CN" altLang="en-US" dirty="0"/>
              <a:t>，会出现“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版本不足”</a:t>
            </a:r>
            <a:r>
              <a:rPr lang="zh-CN" altLang="en-US" dirty="0">
                <a:sym typeface="+mn-ea"/>
              </a:rPr>
              <a:t>的提示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algn="l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67695" y="191269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更新</a:t>
            </a:r>
            <a:r>
              <a:rPr lang="en-US" altLang="zh-CN" dirty="0" err="1" smtClean="0"/>
              <a:t>cmake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45" y="2332355"/>
            <a:ext cx="94107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96525" y="136207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建议使用</a:t>
            </a:r>
            <a:r>
              <a:rPr lang="en-US" altLang="zh-CN" dirty="0" smtClean="0"/>
              <a:t>arch 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而不是</a:t>
            </a:r>
            <a:r>
              <a:rPr lang="en-US" altLang="zh-CN" dirty="0" err="1" smtClean="0"/>
              <a:t>ubuntu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753" y="4830762"/>
            <a:ext cx="6883483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https://runebook.dev/zh-CN/docs/cmake/command/cmake_minimum_required#policy-settings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mkdir build</a:t>
            </a:r>
          </a:p>
          <a:p>
            <a:r>
              <a:rPr lang="en-US"/>
              <a:t>cd build</a:t>
            </a:r>
          </a:p>
          <a:p>
            <a:r>
              <a:rPr lang="en-US"/>
              <a:t>cmake ..</a:t>
            </a:r>
          </a:p>
          <a:p>
            <a:r>
              <a:rPr lang="en-US"/>
              <a:t>make -j4</a:t>
            </a:r>
          </a:p>
          <a:p>
            <a:r>
              <a:rPr lang="en-US"/>
              <a:t>sudo make install</a:t>
            </a:r>
          </a:p>
          <a:p>
            <a:r>
              <a:rPr lang="en-US"/>
              <a:t>cd 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lstStyle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</a:p>
          <a:p>
            <a:r>
              <a:rPr lang="zh-CN" altLang="en-US"/>
              <a:t>让本地的构建系统执行安装步骤</a:t>
            </a:r>
          </a:p>
          <a:p>
            <a:r>
              <a:rPr lang="zh-CN" altLang="en-US"/>
              <a:t>回到源码目录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https://blog.csdn.net/fuyajun01/article/details/8891749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</a:p>
          <a:p>
            <a:r>
              <a:rPr lang="en-US"/>
              <a:t>CMAKE_CTEST_COMMAND: 指向ctest可执行程序的全路径。</a:t>
            </a:r>
          </a:p>
          <a:p>
            <a:r>
              <a:rPr lang="en-US"/>
              <a:t>CMAKE_EDIT_COMMAND: cmake-gui或ccmake的全路径。</a:t>
            </a:r>
          </a:p>
          <a:p>
            <a:r>
              <a:rPr lang="en-US"/>
              <a:t>CMAKE_EXECUTABLE_SUFFIX: 该平台上可执行程序的后缀。</a:t>
            </a:r>
          </a:p>
          <a:p>
            <a:r>
              <a:rPr lang="en-US"/>
              <a:t>CMAKE_SIZEOF_VOID_P: void指针的大小。</a:t>
            </a:r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</a:p>
          <a:p>
            <a:r>
              <a:rPr lang="en-US"/>
              <a:t>CMAKE_GENERATOR: 构建工程的产生器。它将产生构建文件 (e.g. "Unix Makefiles", "Visual Studio 2019", etc.)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79574" y="5093205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CCACHE_PROGRAM </a:t>
            </a:r>
            <a:r>
              <a:rPr lang="en-US" altLang="zh-CN" dirty="0" err="1" smtClean="0"/>
              <a:t>ccache</a:t>
            </a:r>
            <a:r>
              <a:rPr lang="en-US" altLang="zh-CN" dirty="0" smtClean="0"/>
              <a:t> </a:t>
            </a:r>
            <a:r>
              <a:rPr lang="zh-CN" altLang="en-US" dirty="0" smtClean="0"/>
              <a:t>让编译带有缓存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作为一个静态库</a:t>
            </a:r>
            <a:endParaRPr lang="zh-CN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对象库类似于静态库，但不生成</a:t>
            </a:r>
            <a:r>
              <a:rPr lang="en-US" altLang="zh-CN" dirty="0">
                <a:sym typeface="+mn-ea"/>
              </a:rPr>
              <a:t> .a </a:t>
            </a:r>
            <a:r>
              <a:rPr lang="zh-CN" altLang="en-US" dirty="0">
                <a:sym typeface="+mn-ea"/>
              </a:rPr>
              <a:t>文件，只由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记住该库生成了哪些对象</a:t>
            </a:r>
            <a:r>
              <a:rPr lang="zh-CN" altLang="en-US" dirty="0" smtClean="0">
                <a:sym typeface="+mn-ea"/>
              </a:rPr>
              <a:t>文件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好处：给每个对象库中的</a:t>
            </a:r>
            <a:r>
              <a:rPr lang="en-US" altLang="zh-CN" dirty="0" smtClean="0">
                <a:sym typeface="+mn-ea"/>
              </a:rPr>
              <a:t>.</a:t>
            </a:r>
            <a:r>
              <a:rPr lang="en-US" altLang="zh-CN" dirty="0" err="1" smtClean="0">
                <a:sym typeface="+mn-ea"/>
              </a:rPr>
              <a:t>cpp</a:t>
            </a:r>
            <a:r>
              <a:rPr lang="zh-CN" altLang="en-US" dirty="0" smtClean="0">
                <a:sym typeface="+mn-ea"/>
              </a:rPr>
              <a:t>文件单独增加</a:t>
            </a:r>
            <a:r>
              <a:rPr lang="en-US" altLang="zh-CN" dirty="0" smtClean="0">
                <a:sym typeface="+mn-ea"/>
              </a:rPr>
              <a:t>flag</a:t>
            </a:r>
            <a:r>
              <a:rPr lang="zh-CN" altLang="en-US" dirty="0" smtClean="0">
                <a:sym typeface="+mn-ea"/>
              </a:rPr>
              <a:t>编译选项，轻量级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</a:p>
          <a:p>
            <a:r>
              <a:rPr lang="zh-CN" altLang="en-US">
                <a:sym typeface="+mn-ea"/>
              </a:rPr>
              <a:t>在自己的项目中，我推荐全部用对象库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lstStyle/>
          <a:p>
            <a:r>
              <a:rPr lang="en-US"/>
              <a:t>cmake -B build</a:t>
            </a:r>
          </a:p>
          <a:p>
            <a:r>
              <a:rPr lang="en-US"/>
              <a:t>cmake --build build -j4</a:t>
            </a:r>
          </a:p>
          <a:p>
            <a:r>
              <a:rPr lang="en-US"/>
              <a:t>sudo cmake --build build --target install</a:t>
            </a:r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虽然动态库也可以避免剔除没引用的对象文件，但引入了运行时链接的麻烦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变量，则默认为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常见坑点：动态库无法链接静态库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相当于改变了各个属性的初始默认值。</a:t>
            </a:r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</a:t>
            </a:r>
            <a:r>
              <a:rPr lang="en-US" b="1"/>
              <a:t>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</a:t>
            </a:r>
            <a:r>
              <a:rPr lang="en-US" altLang="zh-CN" b="1">
                <a:sym typeface="+mn-ea"/>
              </a:rPr>
              <a:t>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假如你一定要用动态链接库（</a:t>
            </a:r>
            <a:r>
              <a:rPr lang="en-US" altLang="zh-CN" dirty="0"/>
              <a:t>Windows </a:t>
            </a:r>
            <a:r>
              <a:rPr lang="zh-CN" altLang="en-US" dirty="0"/>
              <a:t>对动态链接很不友好）</a:t>
            </a:r>
            <a:endParaRPr lang="en-US" altLang="zh-C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2180" y="2097248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实现的地方加上</a:t>
            </a:r>
            <a:r>
              <a:rPr lang="en-US" altLang="zh-CN" dirty="0" err="1" smtClean="0"/>
              <a:t>dllexport</a:t>
            </a:r>
            <a:r>
              <a:rPr lang="zh-CN" altLang="en-US" dirty="0" smtClean="0"/>
              <a:t>，声明的地方加上</a:t>
            </a:r>
            <a:r>
              <a:rPr lang="en-US" altLang="zh-CN" dirty="0" err="1" smtClean="0"/>
              <a:t>dllimport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归根到底还是因为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把定义在顶层模块里的</a:t>
            </a:r>
            <a:r>
              <a:rPr lang="en-US" altLang="zh-CN" dirty="0"/>
              <a:t> main </a:t>
            </a:r>
            <a:r>
              <a:rPr lang="zh-CN" altLang="en-US" dirty="0"/>
              <a:t>放在</a:t>
            </a:r>
            <a:r>
              <a:rPr lang="en-US" altLang="zh-CN" dirty="0"/>
              <a:t> buil</a:t>
            </a:r>
            <a:r>
              <a:rPr lang="en-US" dirty="0"/>
              <a:t>d/main.exe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因为是定义在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这个子模块里的，因此被放到了</a:t>
            </a:r>
            <a:r>
              <a:rPr lang="en-US" altLang="zh-CN" dirty="0"/>
              <a:t> build/</a:t>
            </a:r>
            <a:r>
              <a:rPr lang="en-US" altLang="zh-CN" dirty="0" err="1"/>
              <a:t>mylib</a:t>
            </a:r>
            <a:r>
              <a:rPr lang="en-US" altLang="zh-CN" dirty="0"/>
              <a:t>/mylib.dll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Build</a:t>
            </a:r>
            <a:r>
              <a:rPr lang="zh-CN" altLang="en-US" dirty="0" smtClean="0"/>
              <a:t>目录下只有</a:t>
            </a:r>
            <a:r>
              <a:rPr lang="en-US" altLang="zh-CN" dirty="0" smtClean="0"/>
              <a:t>main.exe</a:t>
            </a:r>
            <a:r>
              <a:rPr lang="zh-CN" altLang="en-US" dirty="0" smtClean="0"/>
              <a:t>，却没有</a:t>
            </a:r>
            <a:r>
              <a:rPr lang="en-US" altLang="zh-CN" dirty="0" smtClean="0"/>
              <a:t>mylib.dll(main.exe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mylib.dll</a:t>
            </a:r>
            <a:r>
              <a:rPr lang="zh-CN" altLang="en-US" dirty="0" smtClean="0"/>
              <a:t>不在同一个目录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。所以找不到该</a:t>
            </a:r>
            <a:r>
              <a:rPr lang="en-US" altLang="zh-CN" dirty="0" err="1" smtClean="0"/>
              <a:t>dll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所以，可以设置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dirty="0"/>
              <a:t>这些属性，让</a:t>
            </a:r>
            <a:r>
              <a:rPr lang="en-US" altLang="zh-CN" dirty="0"/>
              <a:t> mylib.dll </a:t>
            </a:r>
            <a:r>
              <a:rPr lang="zh-CN" dirty="0"/>
              <a:t>文件输出到</a:t>
            </a:r>
            <a:r>
              <a:rPr lang="en-US" altLang="zh-CN" dirty="0"/>
              <a:t> PROJECT_BINARY_DIR</a:t>
            </a:r>
            <a:r>
              <a:rPr lang="zh-CN" altLang="en-US" dirty="0"/>
              <a:t>，也就是项目根目录（</a:t>
            </a:r>
            <a:r>
              <a:rPr lang="en-US" altLang="zh-CN" dirty="0"/>
              <a:t>main </a:t>
            </a:r>
            <a:r>
              <a:rPr lang="zh-CN" altLang="en-US" dirty="0"/>
              <a:t>所在的位置）。这样</a:t>
            </a:r>
            <a:r>
              <a:rPr lang="en-US" altLang="zh-CN" dirty="0"/>
              <a:t> main.exe </a:t>
            </a:r>
            <a:r>
              <a:rPr lang="zh-CN" altLang="en-US" dirty="0"/>
              <a:t>在运行时就能找到</a:t>
            </a:r>
            <a:r>
              <a:rPr lang="en-US" altLang="zh-CN" dirty="0"/>
              <a:t> mylib.dll </a:t>
            </a:r>
            <a:r>
              <a:rPr lang="zh-CN" altLang="en-US" dirty="0"/>
              <a:t>了。</a:t>
            </a:r>
          </a:p>
          <a:p>
            <a:r>
              <a:rPr lang="zh-CN" altLang="en-US" dirty="0"/>
              <a:t>是的，为了伺候这睿智的</a:t>
            </a:r>
            <a:r>
              <a:rPr lang="en-US" altLang="zh-CN" dirty="0"/>
              <a:t> </a:t>
            </a:r>
            <a:r>
              <a:rPr lang="en-US" altLang="zh-CN" dirty="0" smtClean="0"/>
              <a:t>Windows </a:t>
            </a:r>
            <a:r>
              <a:rPr lang="zh-CN" altLang="en-US" dirty="0"/>
              <a:t>系统，需要设置全部</a:t>
            </a:r>
            <a:r>
              <a:rPr lang="en-US" altLang="zh-CN" dirty="0"/>
              <a:t> 6 </a:t>
            </a:r>
            <a:r>
              <a:rPr lang="zh-CN" altLang="en-US" dirty="0"/>
              <a:t>个属性，是不是非常繁琐？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而</a:t>
            </a:r>
            <a:r>
              <a:rPr lang="en-US" altLang="zh-CN" dirty="0"/>
              <a:t> Linux </a:t>
            </a:r>
            <a:r>
              <a:rPr lang="zh-CN" altLang="en-US" dirty="0"/>
              <a:t>系统支持</a:t>
            </a:r>
            <a:r>
              <a:rPr lang="en-US" altLang="zh-CN" dirty="0"/>
              <a:t> </a:t>
            </a:r>
            <a:r>
              <a:rPr lang="en-US" altLang="zh-CN" dirty="0" smtClean="0"/>
              <a:t>RPATH(</a:t>
            </a:r>
            <a:r>
              <a:rPr lang="zh-CN" altLang="en-US" dirty="0" smtClean="0"/>
              <a:t>即：</a:t>
            </a:r>
            <a:r>
              <a:rPr lang="en-US" altLang="zh-CN" dirty="0" smtClean="0"/>
              <a:t>RUNTIME PATH)</a:t>
            </a:r>
            <a:r>
              <a:rPr lang="zh-CN" altLang="en-US" dirty="0" smtClean="0"/>
              <a:t>，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会让生成出来可执行文件的</a:t>
            </a:r>
            <a:r>
              <a:rPr lang="en-US" altLang="zh-CN" dirty="0"/>
              <a:t> RPATH </a:t>
            </a:r>
            <a:r>
              <a:rPr lang="zh-CN" altLang="en-US" dirty="0"/>
              <a:t>字段指向他链接了的</a:t>
            </a:r>
            <a:r>
              <a:rPr lang="en-US" altLang="zh-CN" dirty="0"/>
              <a:t> .so </a:t>
            </a:r>
            <a:r>
              <a:rPr lang="zh-CN" altLang="en-US" dirty="0"/>
              <a:t>文件所在目录，运行时会优先从</a:t>
            </a:r>
            <a:r>
              <a:rPr lang="en-US" altLang="zh-CN" dirty="0"/>
              <a:t> RPATH </a:t>
            </a:r>
            <a:r>
              <a:rPr lang="zh-CN" altLang="en-US" dirty="0"/>
              <a:t>里找链接库，所以即使不在同目录也能找到。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 dirty="0">
                <a:solidFill>
                  <a:srgbClr val="C00000"/>
                </a:solidFill>
              </a:rPr>
              <a:t>你全家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 dirty="0">
                <a:solidFill>
                  <a:srgbClr val="C00000"/>
                </a:solidFill>
              </a:rPr>
              <a:t>安装</a:t>
            </a:r>
            <a:r>
              <a:rPr lang="en-US" altLang="zh-CN" dirty="0">
                <a:solidFill>
                  <a:srgbClr val="C00000"/>
                </a:solidFill>
              </a:rPr>
              <a:t> Arch Linux </a:t>
            </a:r>
            <a:r>
              <a:rPr lang="zh-CN" altLang="en-US" dirty="0">
                <a:solidFill>
                  <a:srgbClr val="C00000"/>
                </a:solidFill>
              </a:rPr>
              <a:t>系统。</a:t>
            </a:r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chrpath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patchelf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命令。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yyds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205" y="6323013"/>
            <a:ext cx="72675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22700" y="6070600"/>
            <a:ext cx="957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Target_link_libraries</a:t>
            </a:r>
            <a:r>
              <a:rPr lang="zh-CN" altLang="en-US" dirty="0" smtClean="0"/>
              <a:t>链接器，</a:t>
            </a:r>
            <a:r>
              <a:rPr lang="zh-CN" altLang="en-US" dirty="0"/>
              <a:t>会</a:t>
            </a:r>
            <a:r>
              <a:rPr lang="zh-CN" altLang="en-US" dirty="0" smtClean="0"/>
              <a:t>找到</a:t>
            </a:r>
            <a:r>
              <a:rPr lang="en-US" altLang="zh-CN" dirty="0" smtClean="0"/>
              <a:t>libtbb.so</a:t>
            </a:r>
            <a:r>
              <a:rPr lang="zh-CN" altLang="en-US" dirty="0" smtClean="0"/>
              <a:t>，从而找到</a:t>
            </a:r>
            <a:r>
              <a:rPr lang="en-US" altLang="zh-CN" dirty="0" smtClean="0"/>
              <a:t>libtbb.so.12</a:t>
            </a:r>
            <a:r>
              <a:rPr lang="zh-CN" altLang="en-US" dirty="0" smtClean="0"/>
              <a:t>，从而找到</a:t>
            </a:r>
            <a:r>
              <a:rPr lang="en-US" altLang="zh-CN" dirty="0" smtClean="0"/>
              <a:t>libtbb.so.12.5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-G </a:t>
            </a:r>
            <a:r>
              <a:rPr lang="zh-CN" altLang="en-US"/>
              <a:t>选项：指定要用的生成器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也可以直接写出全部路径，就是太硬核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更通用的方式：</a:t>
            </a:r>
            <a:r>
              <a:rPr lang="en-US" altLang="zh-CN"/>
              <a:t>find_package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更好的做法是用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en-US" altLang="zh-CN" dirty="0" err="1"/>
              <a:t>find_package</a:t>
            </a:r>
            <a:r>
              <a:rPr lang="en-US" altLang="zh-CN" dirty="0"/>
              <a:t> </a:t>
            </a:r>
            <a:r>
              <a:rPr lang="zh-CN" altLang="en-US" dirty="0"/>
              <a:t>命令。</a:t>
            </a:r>
          </a:p>
          <a:p>
            <a:r>
              <a:rPr lang="en-US" altLang="zh-CN" dirty="0" err="1">
                <a:sym typeface="+mn-ea"/>
              </a:rPr>
              <a:t>find_package</a:t>
            </a:r>
            <a:r>
              <a:rPr lang="en-US" altLang="zh-CN" dirty="0">
                <a:sym typeface="+mn-ea"/>
              </a:rPr>
              <a:t>(TBB REQUIRED) </a:t>
            </a:r>
            <a:r>
              <a:rPr lang="zh-CN" altLang="en-US" dirty="0">
                <a:sym typeface="+mn-ea"/>
              </a:rPr>
              <a:t>会查找</a:t>
            </a:r>
            <a:r>
              <a:rPr lang="en-US" altLang="zh-CN" dirty="0">
                <a:sym typeface="+mn-ea"/>
              </a:rPr>
              <a:t> /</a:t>
            </a:r>
            <a:r>
              <a:rPr lang="en-US" altLang="zh-CN" dirty="0" err="1">
                <a:sym typeface="+mn-ea"/>
              </a:rPr>
              <a:t>usr</a:t>
            </a:r>
            <a:r>
              <a:rPr lang="en-US" altLang="zh-CN" dirty="0">
                <a:sym typeface="+mn-ea"/>
              </a:rPr>
              <a:t>/lib/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/TBB/</a:t>
            </a:r>
            <a:r>
              <a:rPr lang="en-US" altLang="zh-CN" dirty="0" err="1">
                <a:sym typeface="+mn-ea"/>
              </a:rPr>
              <a:t>TBBConfig.cmake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这个配置文件，并根据里面的配置信息创建</a:t>
            </a:r>
            <a:r>
              <a:rPr lang="en-US" altLang="zh-CN" dirty="0">
                <a:sym typeface="+mn-ea"/>
              </a:rPr>
              <a:t> TBB::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这个伪对象（他实际指向真正的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库文件路径</a:t>
            </a:r>
            <a:r>
              <a:rPr lang="en-US" altLang="zh-CN" dirty="0">
                <a:sym typeface="+mn-ea"/>
              </a:rPr>
              <a:t> /usr/lib/libtbb.so</a:t>
            </a:r>
            <a:r>
              <a:rPr lang="zh-CN" altLang="en-US" dirty="0">
                <a:sym typeface="+mn-ea"/>
              </a:rPr>
              <a:t>），之后通过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target_link_libraries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链接</a:t>
            </a:r>
            <a:r>
              <a:rPr lang="en-US" altLang="zh-CN" dirty="0">
                <a:sym typeface="+mn-ea"/>
              </a:rPr>
              <a:t> TBB::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就可以正常工作了。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36200" y="4457700"/>
            <a:ext cx="155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TBB::</a:t>
            </a:r>
            <a:r>
              <a:rPr lang="en-US" altLang="zh-CN" dirty="0" err="1" smtClean="0"/>
              <a:t>tbb</a:t>
            </a:r>
            <a:endParaRPr lang="en-US" altLang="zh-CN" dirty="0" smtClean="0"/>
          </a:p>
          <a:p>
            <a:r>
              <a:rPr lang="en-US" altLang="zh-CN" dirty="0" smtClean="0"/>
              <a:t>TBB</a:t>
            </a:r>
            <a:r>
              <a:rPr lang="zh-CN" altLang="en-US" dirty="0" smtClean="0"/>
              <a:t>是包名，</a:t>
            </a:r>
            <a:endParaRPr lang="en-US" altLang="zh-CN" dirty="0" smtClean="0"/>
          </a:p>
          <a:p>
            <a:r>
              <a:rPr lang="en-US" altLang="zh-CN" dirty="0" err="1"/>
              <a:t>t</a:t>
            </a:r>
            <a:r>
              <a:rPr lang="en-US" altLang="zh-CN" dirty="0" err="1" smtClean="0"/>
              <a:t>bb</a:t>
            </a:r>
            <a:r>
              <a:rPr lang="zh-CN" altLang="en-US" dirty="0" smtClean="0"/>
              <a:t>是组件名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48325"/>
            <a:ext cx="74485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23240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</a:t>
            </a:r>
            <a:r>
              <a:rPr lang="zh-CN" altLang="en-US" dirty="0" smtClean="0"/>
              <a:t>带</a:t>
            </a:r>
            <a:r>
              <a:rPr lang="en-US" altLang="zh-CN" dirty="0" err="1">
                <a:sym typeface="+mn-ea"/>
              </a:rPr>
              <a:t>TBBConfig.cmake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的秘密：自带了一些</a:t>
            </a:r>
            <a:r>
              <a:rPr lang="en-US" altLang="zh-CN" dirty="0"/>
              <a:t> PUBLIC </a:t>
            </a:r>
            <a:r>
              <a:rPr lang="zh-CN" altLang="en-US" dirty="0"/>
              <a:t>属性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是一个伪对象</a:t>
            </a:r>
            <a:r>
              <a:rPr lang="en-US" altLang="zh-CN" dirty="0"/>
              <a:t>(imported)</a:t>
            </a:r>
            <a:r>
              <a:rPr lang="zh-CN" altLang="en-US" dirty="0"/>
              <a:t>，除了他会指向</a:t>
            </a:r>
            <a:r>
              <a:rPr lang="en-US" altLang="zh-CN" dirty="0"/>
              <a:t> /usr/lib/libtbb.so </a:t>
            </a:r>
            <a:r>
              <a:rPr lang="zh-CN" altLang="en-US" dirty="0"/>
              <a:t>之外，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还会给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添加一些</a:t>
            </a:r>
            <a:r>
              <a:rPr lang="en-US" altLang="zh-CN" dirty="0"/>
              <a:t> PUBLIC </a:t>
            </a:r>
            <a:r>
              <a:rPr lang="zh-CN" altLang="en-US" dirty="0"/>
              <a:t>属性，用于让链接了他的对象带上一些</a:t>
            </a:r>
            <a:r>
              <a:rPr lang="en-US" altLang="zh-CN" dirty="0"/>
              <a:t> flag </a:t>
            </a:r>
            <a:r>
              <a:rPr lang="zh-CN" altLang="en-US" dirty="0"/>
              <a:t>之类的。</a:t>
            </a:r>
          </a:p>
          <a:p>
            <a:r>
              <a:rPr lang="zh-CN" altLang="en-US" dirty="0"/>
              <a:t>比如，</a:t>
            </a:r>
            <a:r>
              <a:rPr lang="en-US" altLang="zh-CN" dirty="0"/>
              <a:t>TBB </a:t>
            </a:r>
            <a:r>
              <a:rPr lang="zh-CN" altLang="en-US" dirty="0"/>
              <a:t>安装在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目录下，头文件在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里，那么这时</a:t>
            </a:r>
            <a:r>
              <a:rPr lang="en-US" altLang="zh-CN" dirty="0"/>
              <a:t> 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里就会有：</a:t>
            </a:r>
          </a:p>
          <a:p>
            <a:r>
              <a:rPr lang="en-US" altLang="zh-CN" dirty="0" err="1"/>
              <a:t>target_include_directories</a:t>
            </a:r>
            <a:r>
              <a:rPr lang="en-US" altLang="zh-CN" dirty="0"/>
              <a:t>(TBB::</a:t>
            </a:r>
            <a:r>
              <a:rPr lang="en-US" altLang="zh-CN" dirty="0" err="1"/>
              <a:t>tbb</a:t>
            </a:r>
            <a:r>
              <a:rPr lang="en-US" altLang="zh-CN" dirty="0"/>
              <a:t> PUBLIC /opt/</a:t>
            </a:r>
            <a:r>
              <a:rPr lang="en-US" altLang="zh-CN" dirty="0" err="1"/>
              <a:t>tbb</a:t>
            </a:r>
            <a:r>
              <a:rPr lang="en-US" altLang="zh-CN" dirty="0"/>
              <a:t>/include)</a:t>
            </a:r>
          </a:p>
          <a:p>
            <a:r>
              <a:rPr lang="zh-CN" altLang="en-US" dirty="0"/>
              <a:t>这样</a:t>
            </a:r>
            <a:r>
              <a:rPr lang="en-US" altLang="zh-CN" dirty="0"/>
              <a:t> main </a:t>
            </a:r>
            <a:r>
              <a:rPr lang="zh-CN" altLang="en-US" dirty="0"/>
              <a:t>在链接了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的时候也会被“传染”上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这个目录，不用调用者手动添加了。</a:t>
            </a:r>
            <a:endParaRPr lang="en-US" altLang="zh-CN" dirty="0"/>
          </a:p>
          <a:p>
            <a:r>
              <a:rPr lang="zh-CN" altLang="en-US" dirty="0"/>
              <a:t>再比如，</a:t>
            </a:r>
            <a:r>
              <a:rPr lang="en-US" altLang="zh-CN" dirty="0"/>
              <a:t>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链接了另一个库</a:t>
            </a:r>
            <a:r>
              <a:rPr lang="en-US" altLang="zh-CN" dirty="0"/>
              <a:t> </a:t>
            </a:r>
            <a:r>
              <a:rPr lang="en-US" altLang="zh-CN" dirty="0" err="1"/>
              <a:t>Blosc</a:t>
            </a:r>
            <a:r>
              <a:rPr lang="en-US" altLang="zh-CN" dirty="0"/>
              <a:t>::</a:t>
            </a:r>
            <a:r>
              <a:rPr lang="en-US" altLang="zh-CN" dirty="0" err="1"/>
              <a:t>blosc</a:t>
            </a:r>
            <a:r>
              <a:rPr lang="zh-CN" altLang="en-US" dirty="0"/>
              <a:t>，那这个库也会</a:t>
            </a:r>
            <a:r>
              <a:rPr lang="zh-CN" dirty="0"/>
              <a:t>自动</a:t>
            </a:r>
            <a:r>
              <a:rPr lang="zh-CN" altLang="en-US" dirty="0"/>
              <a:t>链接到</a:t>
            </a:r>
            <a:r>
              <a:rPr lang="en-US" altLang="zh-CN" dirty="0"/>
              <a:t> main </a:t>
            </a:r>
            <a:r>
              <a:rPr lang="zh-CN" altLang="en-US" dirty="0"/>
              <a:t>上，无需调用者手动添加。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spdlog-config.cmake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#include &lt;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spdlog.h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find_package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REQUIRED)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和古代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dirty="0"/>
              <a:t>做对比：为什么</a:t>
            </a:r>
            <a:r>
              <a:rPr lang="en-US" altLang="zh-CN" dirty="0"/>
              <a:t> PUBLIC </a:t>
            </a:r>
            <a:r>
              <a:rPr lang="zh-CN" altLang="en-US" dirty="0"/>
              <a:t>属性的传播机制如此便利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</a:p>
          <a:p>
            <a:r>
              <a:rPr lang="en-US" altLang="zh-CN"/>
              <a:t>C:\Qt\Qt5.14.2\msvc2019_64\lib\cmake\</a:t>
            </a:r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”的构建系统。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用户比较困难。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8127</Words>
  <Application>Microsoft Office PowerPoint</Application>
  <PresentationFormat>自定义</PresentationFormat>
  <Paragraphs>556</Paragraphs>
  <Slides>170</Slides>
  <Notes>0</Notes>
  <HiddenSlides>4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1" baseType="lpstr">
      <vt:lpstr>Office Theme</vt:lpstr>
      <vt:lpstr>现代 CMake 进阶指南</vt:lpstr>
      <vt:lpstr>为什么要学习现代 CMake？</vt:lpstr>
      <vt:lpstr>为什么要学习现代 CMake？</vt:lpstr>
      <vt:lpstr>第0章：命令行小技巧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第1章：添加源文件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的区别，区别在于和子模块之间的关系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 如果有很多项目project，则可以用类似hellocmake_SOURCE_DIR等这样的，在当前目录下，与project是完全一致的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第3章：链接库文件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第4章：对象的属性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对动态链接很不友好）</vt:lpstr>
      <vt:lpstr>假如你一定要用动态链接库（Windows 对动态链接很不友好）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第5章：链接第三方库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第6章：输出与变量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第7章：变量与缓存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第8章：跨平台与编译器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顺便一提，小彭老师使用的 vimrc 分享</vt:lpstr>
      <vt:lpstr>第9章：分支与判断</vt:lpstr>
      <vt:lpstr>BOOL 类型的值</vt:lpstr>
      <vt:lpstr>if 的特点：不需要加 ${}，会自动尝试作为变量名求值</vt:lpstr>
      <vt:lpstr>如果我加了 ${} 会怎么样呢？</vt:lpstr>
      <vt:lpstr>万一好巧不巧，正好定义了 Hello 这个变量呢？</vt:lpstr>
      <vt:lpstr>解决：用引号包裹起来，防止被当做变量名</vt:lpstr>
      <vt:lpstr>第10章：变量与作用域</vt:lpstr>
      <vt:lpstr>变量的传播规则：父会传给子</vt:lpstr>
      <vt:lpstr>变量的传播规则：子不传给父</vt:lpstr>
      <vt:lpstr>变量的传播规则：子不传给父</vt:lpstr>
      <vt:lpstr>如果子模块需要向父模块里传变量怎么办？</vt:lpstr>
      <vt:lpstr>如果子模块需要向父模块里传变量怎么办？</vt:lpstr>
      <vt:lpstr>除了父子模块之外还有哪些是带独立作用域的</vt:lpstr>
      <vt:lpstr>环境变量的访问方式：$ENV{xx}</vt:lpstr>
      <vt:lpstr>缓存变量的访问方式：$CACHE{xx}</vt:lpstr>
      <vt:lpstr>${xx} 找不到局部变量时，会自动去找缓存变量</vt:lpstr>
      <vt:lpstr>if (DEFINED xx) 判断某变量是否存在</vt:lpstr>
      <vt:lpstr>if (DEFINED xx) 判断某变量是否存在</vt:lpstr>
      <vt:lpstr>if (xx) 就可以判断某变量是否存在且不为空字符串</vt:lpstr>
      <vt:lpstr>if (DEFINED ENV{xx}) 判断某环境变量是否存在</vt:lpstr>
      <vt:lpstr>从 bash 设置环境变量试试看</vt:lpstr>
      <vt:lpstr>第11章：其他小建议</vt:lpstr>
      <vt:lpstr>CCache：编译加速缓存</vt:lpstr>
      <vt:lpstr>添加一个 run 伪目标，用于启动主程序（可执行文件）</vt:lpstr>
      <vt:lpstr>再加一个 configure 伪目标，用于可视化地修改缓存变量</vt:lpstr>
      <vt:lpstr>第12章：深入理解列表</vt:lpstr>
      <vt:lpstr>第13章：库的传播规则</vt:lpstr>
      <vt:lpstr>第14章：我推荐的目录组织格式</vt:lpstr>
      <vt:lpstr>第15章：配置头文件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 CMake 进阶指南</dc:title>
  <dc:creator>bate</dc:creator>
  <cp:lastModifiedBy>1</cp:lastModifiedBy>
  <cp:revision>828</cp:revision>
  <dcterms:created xsi:type="dcterms:W3CDTF">2022-03-28T07:24:29Z</dcterms:created>
  <dcterms:modified xsi:type="dcterms:W3CDTF">2022-07-18T15:36:56Z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